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6"/>
  </p:notesMasterIdLst>
  <p:handoutMasterIdLst>
    <p:handoutMasterId r:id="rId17"/>
  </p:handoutMasterIdLst>
  <p:sldIdLst>
    <p:sldId id="265" r:id="rId5"/>
    <p:sldId id="266" r:id="rId6"/>
    <p:sldId id="270" r:id="rId7"/>
    <p:sldId id="278" r:id="rId8"/>
    <p:sldId id="271" r:id="rId9"/>
    <p:sldId id="277" r:id="rId10"/>
    <p:sldId id="272" r:id="rId11"/>
    <p:sldId id="273" r:id="rId12"/>
    <p:sldId id="274" r:id="rId13"/>
    <p:sldId id="275" r:id="rId14"/>
    <p:sldId id="276" r:id="rId15"/>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843" autoAdjust="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00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79095560525749E-2"/>
          <c:y val="5.0470842740195657E-2"/>
          <c:w val="0.95503446796776859"/>
          <c:h val="0.69821029632476306"/>
        </c:manualLayout>
      </c:layout>
      <c:barChart>
        <c:barDir val="col"/>
        <c:grouping val="clustered"/>
        <c:varyColors val="0"/>
        <c:ser>
          <c:idx val="0"/>
          <c:order val="0"/>
          <c:tx>
            <c:strRef>
              <c:f>Sheet1!$B$1</c:f>
              <c:strCache>
                <c:ptCount val="1"/>
                <c:pt idx="0">
                  <c:v>Количество граждан, принятых по соглашениям</c:v>
                </c:pt>
              </c:strCache>
            </c:strRef>
          </c:tx>
          <c:spPr>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c:spPr>
          <c:invertIfNegative val="0"/>
          <c:cat>
            <c:strRef>
              <c:f>Sheet1!$A$2:$A$5</c:f>
              <c:strCache>
                <c:ptCount val="4"/>
                <c:pt idx="0">
                  <c:v>2015 год</c:v>
                </c:pt>
                <c:pt idx="1">
                  <c:v>2016 год</c:v>
                </c:pt>
                <c:pt idx="2">
                  <c:v>2017 год</c:v>
                </c:pt>
                <c:pt idx="3">
                  <c:v>9 месяцев 2018 года</c:v>
                </c:pt>
              </c:strCache>
            </c:strRef>
          </c:cat>
          <c:val>
            <c:numRef>
              <c:f>Sheet1!$B$2:$B$5</c:f>
              <c:numCache>
                <c:formatCode>General</c:formatCode>
                <c:ptCount val="4"/>
                <c:pt idx="0">
                  <c:v>6340</c:v>
                </c:pt>
                <c:pt idx="1">
                  <c:v>7370</c:v>
                </c:pt>
                <c:pt idx="2">
                  <c:v>8903</c:v>
                </c:pt>
                <c:pt idx="3">
                  <c:v>8600</c:v>
                </c:pt>
              </c:numCache>
            </c:numRef>
          </c:val>
          <c:extLst xmlns:c16r2="http://schemas.microsoft.com/office/drawing/2015/06/chart">
            <c:ext xmlns:c16="http://schemas.microsoft.com/office/drawing/2014/chart" uri="{C3380CC4-5D6E-409C-BE32-E72D297353CC}">
              <c16:uniqueId val="{00000000-3138-44AA-9BED-1D4E74D6760E}"/>
            </c:ext>
          </c:extLst>
        </c:ser>
        <c:ser>
          <c:idx val="1"/>
          <c:order val="1"/>
          <c:tx>
            <c:strRef>
              <c:f>Sheet1!$C$1</c:f>
              <c:strCache>
                <c:ptCount val="1"/>
                <c:pt idx="0">
                  <c:v>Количество граждан, принятых без соглашений</c:v>
                </c:pt>
              </c:strCache>
            </c:strRef>
          </c:tx>
          <c:spPr>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c:spPr>
          <c:invertIfNegative val="0"/>
          <c:cat>
            <c:strRef>
              <c:f>Sheet1!$A$2:$A$5</c:f>
              <c:strCache>
                <c:ptCount val="4"/>
                <c:pt idx="0">
                  <c:v>2015 год</c:v>
                </c:pt>
                <c:pt idx="1">
                  <c:v>2016 год</c:v>
                </c:pt>
                <c:pt idx="2">
                  <c:v>2017 год</c:v>
                </c:pt>
                <c:pt idx="3">
                  <c:v>9 месяцев 2018 года</c:v>
                </c:pt>
              </c:strCache>
            </c:strRef>
          </c:cat>
          <c:val>
            <c:numRef>
              <c:f>Sheet1!$C$2:$C$5</c:f>
              <c:numCache>
                <c:formatCode>General</c:formatCode>
                <c:ptCount val="4"/>
                <c:pt idx="0">
                  <c:v>1637</c:v>
                </c:pt>
                <c:pt idx="1">
                  <c:v>1765</c:v>
                </c:pt>
                <c:pt idx="2">
                  <c:v>2303</c:v>
                </c:pt>
                <c:pt idx="3">
                  <c:v>2204</c:v>
                </c:pt>
              </c:numCache>
            </c:numRef>
          </c:val>
          <c:extLst xmlns:c16r2="http://schemas.microsoft.com/office/drawing/2015/06/chart">
            <c:ext xmlns:c16="http://schemas.microsoft.com/office/drawing/2014/chart" uri="{C3380CC4-5D6E-409C-BE32-E72D297353CC}">
              <c16:uniqueId val="{00000001-3138-44AA-9BED-1D4E74D6760E}"/>
            </c:ext>
          </c:extLst>
        </c:ser>
        <c:ser>
          <c:idx val="2"/>
          <c:order val="2"/>
          <c:tx>
            <c:strRef>
              <c:f>Sheet1!$D$1</c:f>
              <c:strCache>
                <c:ptCount val="1"/>
                <c:pt idx="0">
                  <c:v>Количество граждан, обратившихся на горячую телефонную линию</c:v>
                </c:pt>
              </c:strCache>
            </c:strRef>
          </c:tx>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c:spPr>
          <c:invertIfNegative val="0"/>
          <c:cat>
            <c:strRef>
              <c:f>Sheet1!$A$2:$A$5</c:f>
              <c:strCache>
                <c:ptCount val="4"/>
                <c:pt idx="0">
                  <c:v>2015 год</c:v>
                </c:pt>
                <c:pt idx="1">
                  <c:v>2016 год</c:v>
                </c:pt>
                <c:pt idx="2">
                  <c:v>2017 год</c:v>
                </c:pt>
                <c:pt idx="3">
                  <c:v>9 месяцев 2018 года</c:v>
                </c:pt>
              </c:strCache>
            </c:strRef>
          </c:cat>
          <c:val>
            <c:numRef>
              <c:f>Sheet1!$D$2:$D$5</c:f>
              <c:numCache>
                <c:formatCode>General</c:formatCode>
                <c:ptCount val="4"/>
                <c:pt idx="0">
                  <c:v>2400</c:v>
                </c:pt>
                <c:pt idx="1">
                  <c:v>2476</c:v>
                </c:pt>
                <c:pt idx="2">
                  <c:v>2302</c:v>
                </c:pt>
                <c:pt idx="3">
                  <c:v>1605</c:v>
                </c:pt>
              </c:numCache>
            </c:numRef>
          </c:val>
          <c:extLst xmlns:c16r2="http://schemas.microsoft.com/office/drawing/2015/06/chart">
            <c:ext xmlns:c16="http://schemas.microsoft.com/office/drawing/2014/chart" uri="{C3380CC4-5D6E-409C-BE32-E72D297353CC}">
              <c16:uniqueId val="{00000002-3138-44AA-9BED-1D4E74D6760E}"/>
            </c:ext>
          </c:extLst>
        </c:ser>
        <c:dLbls>
          <c:showLegendKey val="0"/>
          <c:showVal val="0"/>
          <c:showCatName val="0"/>
          <c:showSerName val="0"/>
          <c:showPercent val="0"/>
          <c:showBubbleSize val="0"/>
        </c:dLbls>
        <c:gapWidth val="100"/>
        <c:overlap val="-24"/>
        <c:axId val="245816360"/>
        <c:axId val="245820672"/>
      </c:barChart>
      <c:catAx>
        <c:axId val="24581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7" b="0" i="0" u="none" strike="noStrike" kern="1200" baseline="0" noProof="0">
                <a:solidFill>
                  <a:schemeClr val="tx1">
                    <a:lumMod val="65000"/>
                    <a:lumOff val="35000"/>
                  </a:schemeClr>
                </a:solidFill>
                <a:latin typeface="+mn-lt"/>
                <a:ea typeface="+mn-ea"/>
                <a:cs typeface="+mn-cs"/>
              </a:defRPr>
            </a:pPr>
            <a:endParaRPr lang="ru-RU"/>
          </a:p>
        </c:txPr>
        <c:crossAx val="245820672"/>
        <c:crosses val="autoZero"/>
        <c:auto val="1"/>
        <c:lblAlgn val="ctr"/>
        <c:lblOffset val="100"/>
        <c:noMultiLvlLbl val="0"/>
      </c:catAx>
      <c:valAx>
        <c:axId val="245820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7" b="0" i="0" u="none" strike="noStrike" kern="1200" baseline="0" noProof="0">
                <a:solidFill>
                  <a:schemeClr val="tx1">
                    <a:lumMod val="65000"/>
                    <a:lumOff val="35000"/>
                  </a:schemeClr>
                </a:solidFill>
                <a:latin typeface="+mn-lt"/>
                <a:ea typeface="+mn-ea"/>
                <a:cs typeface="+mn-cs"/>
              </a:defRPr>
            </a:pPr>
            <a:endParaRPr lang="ru-RU"/>
          </a:p>
        </c:txPr>
        <c:crossAx val="245816360"/>
        <c:crosses val="autoZero"/>
        <c:crossBetween val="between"/>
      </c:valAx>
      <c:spPr>
        <a:noFill/>
        <a:ln>
          <a:noFill/>
        </a:ln>
        <a:effectLst/>
      </c:spPr>
    </c:plotArea>
    <c:legend>
      <c:legendPos val="b"/>
      <c:layout>
        <c:manualLayout>
          <c:xMode val="edge"/>
          <c:yMode val="edge"/>
          <c:x val="0.16631054873004686"/>
          <c:y val="0.8373668582930931"/>
          <c:w val="0.70110123880429343"/>
          <c:h val="0.14262470870260491"/>
        </c:manualLayout>
      </c:layout>
      <c:overlay val="0"/>
      <c:spPr>
        <a:noFill/>
        <a:ln>
          <a:noFill/>
        </a:ln>
        <a:effectLst/>
      </c:spPr>
      <c:txPr>
        <a:bodyPr rot="0" spcFirstLastPara="1" vertOverflow="ellipsis" vert="horz" wrap="square" anchor="ctr" anchorCtr="1"/>
        <a:lstStyle/>
        <a:p>
          <a:pPr>
            <a:lnSpc>
              <a:spcPct val="80000"/>
            </a:lnSpc>
            <a:defRPr lang="ru-RU" sz="1200" b="0" i="0" u="none" strike="noStrike" kern="1200" baseline="0" noProof="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spc="1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DDCB7EC-CEDA-42D5-8A0A-747B258F7B12}" type="datetime1">
              <a:rPr lang="ru-RU" smtClean="0"/>
              <a:t>23.10.2018</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ru-RU" smtClean="0"/>
              <a:t>‹#›</a:t>
            </a:fld>
            <a:endParaRPr lang="ru-RU"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7BBAA-8962-46BE-8131-E6CE08071E10}" type="datetime1">
              <a:rPr lang="ru-RU" smtClean="0"/>
              <a:pPr/>
              <a:t>23.10.2018</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smtClean="0"/>
              <a:t>Образец текста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ru-RU" noProof="0" smtClean="0"/>
              <a:t>‹#›</a:t>
            </a:fld>
            <a:endParaRPr lang="ru-RU"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10"/>
          </p:nvPr>
        </p:nvSpPr>
        <p:spPr/>
        <p:txBody>
          <a:bodyPr/>
          <a:lstStyle/>
          <a:p>
            <a:pPr rtl="0"/>
            <a:fld id="{810E1E9A-E921-4174-A0FC-51868D7AC568}" type="slidenum">
              <a:rPr lang="ru-RU" smtClean="0"/>
              <a:t>1</a:t>
            </a:fld>
            <a:endParaRPr lang="ru-RU" dirty="0"/>
          </a:p>
        </p:txBody>
      </p:sp>
    </p:spTree>
    <p:extLst>
      <p:ext uri="{BB962C8B-B14F-4D97-AF65-F5344CB8AC3E}">
        <p14:creationId xmlns:p14="http://schemas.microsoft.com/office/powerpoint/2010/main" val="417918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10"/>
          </p:nvPr>
        </p:nvSpPr>
        <p:spPr/>
        <p:txBody>
          <a:bodyPr/>
          <a:lstStyle/>
          <a:p>
            <a:pPr rtl="0"/>
            <a:fld id="{810E1E9A-E921-4174-A0FC-51868D7AC568}" type="slidenum">
              <a:rPr lang="ru-RU" smtClean="0"/>
              <a:t>2</a:t>
            </a:fld>
            <a:endParaRPr lang="ru-RU" dirty="0"/>
          </a:p>
        </p:txBody>
      </p:sp>
    </p:spTree>
    <p:extLst>
      <p:ext uri="{BB962C8B-B14F-4D97-AF65-F5344CB8AC3E}">
        <p14:creationId xmlns:p14="http://schemas.microsoft.com/office/powerpoint/2010/main" val="274553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10"/>
          </p:nvPr>
        </p:nvSpPr>
        <p:spPr/>
        <p:txBody>
          <a:bodyPr/>
          <a:lstStyle/>
          <a:p>
            <a:pPr rtl="0"/>
            <a:fld id="{810E1E9A-E921-4174-A0FC-51868D7AC568}" type="slidenum">
              <a:rPr lang="ru-RU" smtClean="0"/>
              <a:t>6</a:t>
            </a:fld>
            <a:endParaRPr lang="ru-RU" dirty="0"/>
          </a:p>
        </p:txBody>
      </p:sp>
    </p:spTree>
    <p:extLst>
      <p:ext uri="{BB962C8B-B14F-4D97-AF65-F5344CB8AC3E}">
        <p14:creationId xmlns:p14="http://schemas.microsoft.com/office/powerpoint/2010/main" val="216609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041400"/>
            <a:ext cx="9144000" cy="2387600"/>
          </a:xfrm>
        </p:spPr>
        <p:txBody>
          <a:bodyPr rtlCol="0" anchor="b"/>
          <a:lstStyle>
            <a:lvl1pPr algn="ctr">
              <a:defRPr sz="6000"/>
            </a:lvl1pPr>
          </a:lstStyle>
          <a:p>
            <a:pPr rtl="0"/>
            <a:r>
              <a:rPr lang="ru-RU" noProof="0" smtClean="0"/>
              <a:t>Образец заголовка</a:t>
            </a:r>
            <a:endParaRPr lang="ru-RU" noProof="0" dirty="0"/>
          </a:p>
        </p:txBody>
      </p:sp>
      <p:sp>
        <p:nvSpPr>
          <p:cNvPr id="3" name="Подзаголовок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4" name="Дата 3"/>
          <p:cNvSpPr>
            <a:spLocks noGrp="1"/>
          </p:cNvSpPr>
          <p:nvPr>
            <p:ph type="dt" sz="half" idx="10"/>
          </p:nvPr>
        </p:nvSpPr>
        <p:spPr/>
        <p:txBody>
          <a:bodyPr rtlCol="0"/>
          <a:lstStyle/>
          <a:p>
            <a:pPr rtl="0"/>
            <a:fld id="{2A2AAF71-7088-4082-A4B5-5D2286FF71AE}" type="datetime1">
              <a:rPr lang="ru-RU" noProof="0" smtClean="0"/>
              <a:t>23.10.2018</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71B7BAC7-FE87-40F6-AA24-4F4685D1B022}" type="slidenum">
              <a:rPr lang="ru-RU" noProof="0" smtClean="0"/>
              <a:t>‹#›</a:t>
            </a:fld>
            <a:endParaRPr lang="ru-RU"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562100" y="1825625"/>
            <a:ext cx="9791700" cy="4351338"/>
          </a:xfrm>
        </p:spPr>
        <p:txBody>
          <a:bodyPr vert="eaVert"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Дата 3"/>
          <p:cNvSpPr>
            <a:spLocks noGrp="1"/>
          </p:cNvSpPr>
          <p:nvPr>
            <p:ph type="dt" sz="half" idx="10"/>
          </p:nvPr>
        </p:nvSpPr>
        <p:spPr/>
        <p:txBody>
          <a:bodyPr rtlCol="0"/>
          <a:lstStyle/>
          <a:p>
            <a:pPr rtl="0"/>
            <a:fld id="{1A05DDED-C00D-420D-BCCC-88709E63D747}" type="datetime1">
              <a:rPr lang="ru-RU" noProof="0" smtClean="0"/>
              <a:t>23.10.2018</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71B7BAC7-FE87-40F6-AA24-4F4685D1B022}" type="slidenum">
              <a:rPr lang="ru-RU" noProof="0" smtClean="0"/>
              <a:t>‹#›</a:t>
            </a:fld>
            <a:endParaRPr lang="ru-RU"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rtlCol="0"/>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562100" y="365125"/>
            <a:ext cx="7010400" cy="5811838"/>
          </a:xfrm>
        </p:spPr>
        <p:txBody>
          <a:bodyPr vert="eaVert"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Дата 3"/>
          <p:cNvSpPr>
            <a:spLocks noGrp="1"/>
          </p:cNvSpPr>
          <p:nvPr>
            <p:ph type="dt" sz="half" idx="10"/>
          </p:nvPr>
        </p:nvSpPr>
        <p:spPr/>
        <p:txBody>
          <a:bodyPr rtlCol="0"/>
          <a:lstStyle/>
          <a:p>
            <a:pPr rtl="0"/>
            <a:fld id="{FEDCCF59-F12C-4B22-A0B5-0569E7EBF814}" type="datetime1">
              <a:rPr lang="ru-RU" noProof="0" smtClean="0"/>
              <a:t>23.10.2018</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71B7BAC7-FE87-40F6-AA24-4F4685D1B022}" type="slidenum">
              <a:rPr lang="ru-RU" noProof="0" smtClean="0"/>
              <a:t>‹#›</a:t>
            </a:fld>
            <a:endParaRPr lang="ru-RU"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Рисунок с подписью">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62100" y="457200"/>
            <a:ext cx="3932237" cy="1600200"/>
          </a:xfrm>
        </p:spPr>
        <p:txBody>
          <a:bodyPr rtlCol="0" anchor="b"/>
          <a:lstStyle>
            <a:lvl1pPr>
              <a:defRPr sz="3200"/>
            </a:lvl1pPr>
          </a:lstStyle>
          <a:p>
            <a:pPr rtl="0"/>
            <a:r>
              <a:rPr lang="ru-RU" noProof="0" smtClean="0"/>
              <a:t>Образец заголовка</a:t>
            </a:r>
            <a:endParaRPr lang="ru-RU" noProof="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sp>
        <p:nvSpPr>
          <p:cNvPr id="8" name="Текст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C0130E92-8550-4A93-A5ED-7A5CF78928CB}" type="datetime1">
              <a:rPr lang="ru-RU" noProof="0" smtClean="0"/>
              <a:t>23.10.2018</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Номер слайда 6"/>
          <p:cNvSpPr>
            <a:spLocks noGrp="1"/>
          </p:cNvSpPr>
          <p:nvPr>
            <p:ph type="sldNum" sz="quarter" idx="12"/>
          </p:nvPr>
        </p:nvSpPr>
        <p:spPr/>
        <p:txBody>
          <a:bodyPr rtlCol="0"/>
          <a:lstStyle/>
          <a:p>
            <a:pPr rtl="0"/>
            <a:fld id="{71B7BAC7-FE87-40F6-AA24-4F4685D1B022}" type="slidenum">
              <a:rPr lang="ru-RU" noProof="0" smtClean="0"/>
              <a:t>‹#›</a:t>
            </a:fld>
            <a:endParaRPr lang="ru-RU"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Дата 3"/>
          <p:cNvSpPr>
            <a:spLocks noGrp="1"/>
          </p:cNvSpPr>
          <p:nvPr>
            <p:ph type="dt" sz="half" idx="10"/>
          </p:nvPr>
        </p:nvSpPr>
        <p:spPr/>
        <p:txBody>
          <a:bodyPr rtlCol="0"/>
          <a:lstStyle/>
          <a:p>
            <a:pPr rtl="0"/>
            <a:fld id="{6E50B887-75E0-4C5B-AF37-E33049182621}" type="datetime1">
              <a:rPr lang="ru-RU" noProof="0" smtClean="0"/>
              <a:t>23.10.2018</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71B7BAC7-FE87-40F6-AA24-4F4685D1B022}" type="slidenum">
              <a:rPr lang="ru-RU" noProof="0" smtClean="0"/>
              <a:t>‹#›</a:t>
            </a:fld>
            <a:endParaRPr lang="ru-RU"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1658" y="1709738"/>
            <a:ext cx="10105791" cy="2862262"/>
          </a:xfrm>
        </p:spPr>
        <p:txBody>
          <a:bodyPr rtlCol="0" anchor="b"/>
          <a:lstStyle>
            <a:lvl1pPr>
              <a:defRPr sz="6000"/>
            </a:lvl1pPr>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E3379668-2161-488D-96B8-6A859D0F15B4}" type="datetime1">
              <a:rPr lang="ru-RU" noProof="0" smtClean="0"/>
              <a:t>23.10.2018</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71B7BAC7-FE87-40F6-AA24-4F4685D1B022}" type="slidenum">
              <a:rPr lang="ru-RU" noProof="0" smtClean="0"/>
              <a:t>‹#›</a:t>
            </a:fld>
            <a:endParaRPr lang="ru-RU"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Объект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Дата 4"/>
          <p:cNvSpPr>
            <a:spLocks noGrp="1"/>
          </p:cNvSpPr>
          <p:nvPr>
            <p:ph type="dt" sz="half" idx="10"/>
          </p:nvPr>
        </p:nvSpPr>
        <p:spPr/>
        <p:txBody>
          <a:bodyPr rtlCol="0"/>
          <a:lstStyle/>
          <a:p>
            <a:pPr rtl="0"/>
            <a:fld id="{7E939C50-7762-4792-95E1-E7874CF6E4AE}" type="datetime1">
              <a:rPr lang="ru-RU" noProof="0" smtClean="0"/>
              <a:t>23.10.2018</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Номер слайда 6"/>
          <p:cNvSpPr>
            <a:spLocks noGrp="1"/>
          </p:cNvSpPr>
          <p:nvPr>
            <p:ph type="sldNum" sz="quarter" idx="12"/>
          </p:nvPr>
        </p:nvSpPr>
        <p:spPr/>
        <p:txBody>
          <a:bodyPr rtlCol="0"/>
          <a:lstStyle/>
          <a:p>
            <a:pPr rtl="0"/>
            <a:fld id="{71B7BAC7-FE87-40F6-AA24-4F4685D1B022}" type="slidenum">
              <a:rPr lang="ru-RU" noProof="0" smtClean="0"/>
              <a:t>‹#›</a:t>
            </a:fld>
            <a:endParaRPr lang="ru-RU"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4100" y="274638"/>
            <a:ext cx="9023350" cy="1143000"/>
          </a:xfrm>
        </p:spPr>
        <p:txBody>
          <a:bodyPr rtlCol="0"/>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6" name="Объект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7" name="Дата 6"/>
          <p:cNvSpPr>
            <a:spLocks noGrp="1"/>
          </p:cNvSpPr>
          <p:nvPr>
            <p:ph type="dt" sz="half" idx="10"/>
          </p:nvPr>
        </p:nvSpPr>
        <p:spPr/>
        <p:txBody>
          <a:bodyPr rtlCol="0"/>
          <a:lstStyle/>
          <a:p>
            <a:pPr rtl="0"/>
            <a:fld id="{BF901220-6B3C-4719-8281-16AA8BA3EF64}" type="datetime1">
              <a:rPr lang="ru-RU" noProof="0" smtClean="0"/>
              <a:t>23.10.2018</a:t>
            </a:fld>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9" name="Номер слайда 8"/>
          <p:cNvSpPr>
            <a:spLocks noGrp="1"/>
          </p:cNvSpPr>
          <p:nvPr>
            <p:ph type="sldNum" sz="quarter" idx="12"/>
          </p:nvPr>
        </p:nvSpPr>
        <p:spPr/>
        <p:txBody>
          <a:bodyPr rtlCol="0"/>
          <a:lstStyle/>
          <a:p>
            <a:pPr rtl="0"/>
            <a:fld id="{71B7BAC7-FE87-40F6-AA24-4F4685D1B022}" type="slidenum">
              <a:rPr lang="ru-RU" noProof="0" smtClean="0"/>
              <a:t>‹#›</a:t>
            </a:fld>
            <a:endParaRPr lang="ru-RU"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Дата 2"/>
          <p:cNvSpPr>
            <a:spLocks noGrp="1"/>
          </p:cNvSpPr>
          <p:nvPr>
            <p:ph type="dt" sz="half" idx="10"/>
          </p:nvPr>
        </p:nvSpPr>
        <p:spPr/>
        <p:txBody>
          <a:bodyPr rtlCol="0"/>
          <a:lstStyle/>
          <a:p>
            <a:pPr rtl="0"/>
            <a:fld id="{52D7245F-B3C7-4358-926A-1EE496656B67}" type="datetime1">
              <a:rPr lang="ru-RU" noProof="0" smtClean="0"/>
              <a:t>23.10.2018</a:t>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71B7BAC7-FE87-40F6-AA24-4F4685D1B022}" type="slidenum">
              <a:rPr lang="ru-RU" noProof="0" smtClean="0"/>
              <a:t>‹#›</a:t>
            </a:fld>
            <a:endParaRPr lang="ru-RU"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02D0A9D0-FD05-4374-8990-9A13D81CB546}" type="datetime1">
              <a:rPr lang="ru-RU" noProof="0" smtClean="0"/>
              <a:t>23.10.2018</a:t>
            </a:fld>
            <a:endParaRPr lang="ru-RU" noProof="0" dirty="0"/>
          </a:p>
        </p:txBody>
      </p:sp>
      <p:sp>
        <p:nvSpPr>
          <p:cNvPr id="3" name="Нижний колонтитул 2"/>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Номер слайда 3"/>
          <p:cNvSpPr>
            <a:spLocks noGrp="1"/>
          </p:cNvSpPr>
          <p:nvPr>
            <p:ph type="sldNum" sz="quarter" idx="12"/>
          </p:nvPr>
        </p:nvSpPr>
        <p:spPr/>
        <p:txBody>
          <a:bodyPr rtlCol="0"/>
          <a:lstStyle/>
          <a:p>
            <a:pPr rtl="0"/>
            <a:fld id="{71B7BAC7-FE87-40F6-AA24-4F4685D1B022}" type="slidenum">
              <a:rPr lang="ru-RU" noProof="0" smtClean="0"/>
              <a:t>‹#›</a:t>
            </a:fld>
            <a:endParaRPr lang="ru-RU"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2100" y="457200"/>
            <a:ext cx="3932237" cy="1600200"/>
          </a:xfrm>
        </p:spPr>
        <p:txBody>
          <a:bodyPr rtlCol="0" anchor="b"/>
          <a:lstStyle>
            <a:lvl1pPr>
              <a:defRPr sz="3200"/>
            </a:lvl1pPr>
          </a:lstStyle>
          <a:p>
            <a:pPr rtl="0"/>
            <a:r>
              <a:rPr lang="ru-RU" noProof="0" smtClean="0"/>
              <a:t>Образец заголовка</a:t>
            </a:r>
            <a:endParaRPr lang="ru-RU" noProof="0" dirty="0"/>
          </a:p>
        </p:txBody>
      </p:sp>
      <p:sp>
        <p:nvSpPr>
          <p:cNvPr id="3" name="Объект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Текст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FA970C57-C6EC-43E3-AE3A-40D83CDB2BD6}" type="datetime1">
              <a:rPr lang="ru-RU" noProof="0" smtClean="0"/>
              <a:t>23.10.2018</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Номер слайда 6"/>
          <p:cNvSpPr>
            <a:spLocks noGrp="1"/>
          </p:cNvSpPr>
          <p:nvPr>
            <p:ph type="sldNum" sz="quarter" idx="12"/>
          </p:nvPr>
        </p:nvSpPr>
        <p:spPr/>
        <p:txBody>
          <a:bodyPr rtlCol="0"/>
          <a:lstStyle/>
          <a:p>
            <a:pPr rtl="0"/>
            <a:fld id="{71B7BAC7-FE87-40F6-AA24-4F4685D1B022}" type="slidenum">
              <a:rPr lang="ru-RU" noProof="0" smtClean="0"/>
              <a:t>‹#›</a:t>
            </a:fld>
            <a:endParaRPr lang="ru-RU"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62100" y="457200"/>
            <a:ext cx="3932237" cy="1600200"/>
          </a:xfrm>
        </p:spPr>
        <p:txBody>
          <a:bodyPr rtlCol="0" anchor="b"/>
          <a:lstStyle>
            <a:lvl1pPr>
              <a:defRPr sz="3200"/>
            </a:lvl1pPr>
          </a:lstStyle>
          <a:p>
            <a:pPr rtl="0"/>
            <a:r>
              <a:rPr lang="ru-RU" noProof="0" smtClean="0"/>
              <a:t>Образец заголовка</a:t>
            </a:r>
            <a:endParaRPr lang="ru-RU" noProof="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sp>
        <p:nvSpPr>
          <p:cNvPr id="8" name="Текст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17724B01-8CDF-43F1-A896-03E2F79CCBAE}" type="datetime1">
              <a:rPr lang="ru-RU" noProof="0" smtClean="0"/>
              <a:t>23.10.2018</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Номер слайда 6"/>
          <p:cNvSpPr>
            <a:spLocks noGrp="1"/>
          </p:cNvSpPr>
          <p:nvPr>
            <p:ph type="sldNum" sz="quarter" idx="12"/>
          </p:nvPr>
        </p:nvSpPr>
        <p:spPr/>
        <p:txBody>
          <a:bodyPr rtlCol="0"/>
          <a:lstStyle/>
          <a:p>
            <a:pPr rtl="0"/>
            <a:fld id="{71B7BAC7-FE87-40F6-AA24-4F4685D1B022}" type="slidenum">
              <a:rPr lang="ru-RU" noProof="0" smtClean="0"/>
              <a:t>‹#›</a:t>
            </a:fld>
            <a:endParaRPr lang="ru-RU"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ru-RU" noProof="0" dirty="0" smtClean="0"/>
              <a:t>Образец заголовка</a:t>
            </a:r>
            <a:endParaRPr lang="ru-RU" noProof="0" dirty="0"/>
          </a:p>
        </p:txBody>
      </p:sp>
      <p:sp>
        <p:nvSpPr>
          <p:cNvPr id="3" name="Текст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ru-RU" noProof="0" dirty="0" smtClean="0"/>
              <a:t>Образец текста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4" name="Дата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C3194B10-7A25-4893-8C5C-B707DE59842E}" type="datetime1">
              <a:rPr lang="ru-RU" noProof="0" smtClean="0"/>
              <a:t>23.10.2018</a:t>
            </a:fld>
            <a:endParaRPr lang="ru-RU" noProof="0" dirty="0"/>
          </a:p>
        </p:txBody>
      </p:sp>
      <p:sp>
        <p:nvSpPr>
          <p:cNvPr id="5" name="Нижний колонтитул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ru-RU" noProof="0" smtClean="0"/>
              <a:pPr/>
              <a:t>‹#›</a:t>
            </a:fld>
            <a:endParaRPr lang="ru-RU"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3999" y="525518"/>
            <a:ext cx="9848045" cy="4046482"/>
          </a:xfrm>
        </p:spPr>
        <p:txBody>
          <a:bodyPr rtlCol="0">
            <a:normAutofit/>
          </a:bodyPr>
          <a:lstStyle/>
          <a:p>
            <a:r>
              <a:rPr lang="ru-RU" sz="4000" b="1" dirty="0" smtClean="0"/>
              <a:t>Положительный </a:t>
            </a:r>
            <a:r>
              <a:rPr lang="ru-RU" sz="4000" b="1" dirty="0"/>
              <a:t>опыт реализации Федерального закона </a:t>
            </a:r>
            <a:r>
              <a:rPr lang="ru-RU" sz="4000" b="1" dirty="0" smtClean="0"/>
              <a:t/>
            </a:r>
            <a:br>
              <a:rPr lang="ru-RU" sz="4000" b="1" dirty="0" smtClean="0"/>
            </a:br>
            <a:r>
              <a:rPr lang="ru-RU" sz="4000" b="1" dirty="0" smtClean="0"/>
              <a:t>«</a:t>
            </a:r>
            <a:r>
              <a:rPr lang="ru-RU" sz="4000" b="1" dirty="0"/>
              <a:t>О бесплатной юридической помощи </a:t>
            </a:r>
            <a:r>
              <a:rPr lang="ru-RU" sz="4000" b="1" dirty="0" smtClean="0"/>
              <a:t/>
            </a:r>
            <a:br>
              <a:rPr lang="ru-RU" sz="4000" b="1" dirty="0" smtClean="0"/>
            </a:br>
            <a:r>
              <a:rPr lang="ru-RU" sz="4000" b="1" dirty="0" smtClean="0"/>
              <a:t>в </a:t>
            </a:r>
            <a:r>
              <a:rPr lang="ru-RU" sz="4000" b="1" dirty="0"/>
              <a:t>Российской Федерации» </a:t>
            </a:r>
            <a:r>
              <a:rPr lang="ru-RU" sz="4000" b="1" dirty="0" smtClean="0"/>
              <a:t/>
            </a:r>
            <a:br>
              <a:rPr lang="ru-RU" sz="4000" b="1" dirty="0" smtClean="0"/>
            </a:br>
            <a:r>
              <a:rPr lang="ru-RU" sz="4000" b="1" dirty="0" smtClean="0"/>
              <a:t>на </a:t>
            </a:r>
            <a:r>
              <a:rPr lang="ru-RU" sz="4000" b="1" dirty="0"/>
              <a:t>территории Ульяновской области </a:t>
            </a:r>
            <a:r>
              <a:rPr lang="ru-RU" sz="4000" b="1" dirty="0" smtClean="0"/>
              <a:t/>
            </a:r>
            <a:br>
              <a:rPr lang="ru-RU" sz="4000" b="1" dirty="0" smtClean="0"/>
            </a:br>
            <a:r>
              <a:rPr lang="ru-RU" sz="4000" b="1" dirty="0" smtClean="0"/>
              <a:t>в </a:t>
            </a:r>
            <a:r>
              <a:rPr lang="ru-RU" sz="4000" b="1" dirty="0"/>
              <a:t>условиях </a:t>
            </a:r>
            <a:r>
              <a:rPr lang="ru-RU" sz="4000" b="1" dirty="0" err="1"/>
              <a:t>цифровизации</a:t>
            </a:r>
            <a:r>
              <a:rPr lang="ru-RU" sz="4000" b="1" dirty="0"/>
              <a:t> </a:t>
            </a:r>
            <a:r>
              <a:rPr lang="ru-RU" sz="4000" b="1" dirty="0" smtClean="0"/>
              <a:t>общества</a:t>
            </a:r>
            <a:endParaRPr lang="ru-RU" dirty="0"/>
          </a:p>
        </p:txBody>
      </p:sp>
      <p:sp>
        <p:nvSpPr>
          <p:cNvPr id="3" name="Подзаголовок 2"/>
          <p:cNvSpPr>
            <a:spLocks noGrp="1"/>
          </p:cNvSpPr>
          <p:nvPr>
            <p:ph type="subTitle" idx="1"/>
          </p:nvPr>
        </p:nvSpPr>
        <p:spPr>
          <a:xfrm>
            <a:off x="6642538" y="5139559"/>
            <a:ext cx="4960882" cy="1229709"/>
          </a:xfrm>
        </p:spPr>
        <p:txBody>
          <a:bodyPr rtlCol="0">
            <a:normAutofit/>
          </a:bodyPr>
          <a:lstStyle/>
          <a:p>
            <a:pPr algn="l" rtl="0"/>
            <a:r>
              <a:rPr lang="ru-RU" sz="2000" i="1" dirty="0" smtClean="0"/>
              <a:t>Начальник областного государственного казённого учреждения «Государственное юридическое бюро Ульяновской области» Светлана Николаевна Ильина</a:t>
            </a:r>
            <a:endParaRPr lang="ru-RU" sz="2000" i="1"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779" y="157655"/>
            <a:ext cx="11445766" cy="441435"/>
          </a:xfrm>
        </p:spPr>
        <p:txBody>
          <a:bodyPr>
            <a:noAutofit/>
          </a:bodyPr>
          <a:lstStyle/>
          <a:p>
            <a:r>
              <a:rPr lang="ru-RU" sz="2800" dirty="0" smtClean="0"/>
              <a:t>Мероприятия, запланированные к проведению в рамках Концепции:</a:t>
            </a:r>
            <a:endParaRPr lang="ru-RU" sz="2800" dirty="0"/>
          </a:p>
        </p:txBody>
      </p:sp>
      <p:sp>
        <p:nvSpPr>
          <p:cNvPr id="3" name="Объект 2"/>
          <p:cNvSpPr>
            <a:spLocks noGrp="1"/>
          </p:cNvSpPr>
          <p:nvPr>
            <p:ph idx="1"/>
          </p:nvPr>
        </p:nvSpPr>
        <p:spPr>
          <a:xfrm>
            <a:off x="430923" y="599090"/>
            <a:ext cx="11298621" cy="6180082"/>
          </a:xfrm>
        </p:spPr>
        <p:txBody>
          <a:bodyPr>
            <a:noAutofit/>
          </a:bodyPr>
          <a:lstStyle/>
          <a:p>
            <a:r>
              <a:rPr lang="ru-RU" sz="1600" dirty="0" smtClean="0"/>
              <a:t>мониторинг </a:t>
            </a:r>
            <a:r>
              <a:rPr lang="ru-RU" sz="1600" dirty="0"/>
              <a:t>и совершенствование законодательства в области бесплатной юридической помощи;</a:t>
            </a:r>
          </a:p>
          <a:p>
            <a:r>
              <a:rPr lang="ru-RU" sz="1600" dirty="0" smtClean="0"/>
              <a:t>разработка </a:t>
            </a:r>
            <a:r>
              <a:rPr lang="ru-RU" sz="1600" dirty="0"/>
              <a:t>и внедрение стандарта помещения для оказания государственной юридической помощи, куда будет входить расположение помещения, внешний вид помещения (использование одной и той же цветовой гаммы при оформлении как вывесок и табличек государственной юридической помощи, так и в оформлении стен помещений), наполнение помещения офисной мебелью и оргтехникой;</a:t>
            </a:r>
          </a:p>
          <a:p>
            <a:r>
              <a:rPr lang="ru-RU" sz="1600" dirty="0" smtClean="0"/>
              <a:t>обеспечение </a:t>
            </a:r>
            <a:r>
              <a:rPr lang="ru-RU" sz="1600" dirty="0"/>
              <a:t>всех рабочих мест </a:t>
            </a:r>
            <a:r>
              <a:rPr lang="ru-RU" sz="1600" dirty="0" err="1"/>
              <a:t>Госюрбюро</a:t>
            </a:r>
            <a:r>
              <a:rPr lang="ru-RU" sz="1600" dirty="0"/>
              <a:t> Ульяновской области стационарной телефонной связью;</a:t>
            </a:r>
          </a:p>
          <a:p>
            <a:r>
              <a:rPr lang="ru-RU" sz="1600" dirty="0" smtClean="0"/>
              <a:t>издание </a:t>
            </a:r>
            <a:r>
              <a:rPr lang="ru-RU" sz="1600" dirty="0"/>
              <a:t>информационного материала с целью информирования граждан о государственной юридической помощи (оформление информационных стендов в местах оказания государственной юридической помощи, изготовление рекламных листовок, брошюр с информацией о государственной юридической помощи);</a:t>
            </a:r>
          </a:p>
          <a:p>
            <a:r>
              <a:rPr lang="ru-RU" sz="1600" dirty="0" smtClean="0"/>
              <a:t>создание </a:t>
            </a:r>
            <a:r>
              <a:rPr lang="ru-RU" sz="1600" dirty="0"/>
              <a:t>и использование при оказании государственной юридической помощи единой электронной базы данных граждан, имеющих право на получение государственной юридической помощи. Создание такой базы позволит всем участникам государственной системы бесплатной юридической помощи контролировать оказание юридической помощи гражданам, которые злоупотребляют своим правом на получение такой помощи, обращаясь с одним и тем же вопросом </a:t>
            </a:r>
            <a:r>
              <a:rPr lang="ru-RU" sz="1600" dirty="0" smtClean="0"/>
              <a:t>ко </a:t>
            </a:r>
            <a:r>
              <a:rPr lang="ru-RU" sz="1600" dirty="0"/>
              <a:t>многим специалистам. Также такая система позволит сделать регистрацию граждан, обратившихся за бесплатной юридической помощью, более прозрачной;</a:t>
            </a:r>
          </a:p>
          <a:p>
            <a:r>
              <a:rPr lang="ru-RU" sz="1600" dirty="0" smtClean="0"/>
              <a:t>организация </a:t>
            </a:r>
            <a:r>
              <a:rPr lang="ru-RU" sz="1600" dirty="0"/>
              <a:t>мероприятий по повышению профессионального уровня специалистов, оказывающих государственную юридическую помощь, предотвращению их профессионального </a:t>
            </a:r>
            <a:r>
              <a:rPr lang="ru-RU" sz="1600" dirty="0" smtClean="0"/>
              <a:t>выгорания;</a:t>
            </a:r>
            <a:endParaRPr lang="ru-RU" sz="1600" dirty="0"/>
          </a:p>
          <a:p>
            <a:r>
              <a:rPr lang="ru-RU" sz="1600" dirty="0" smtClean="0"/>
              <a:t>разработка </a:t>
            </a:r>
            <a:r>
              <a:rPr lang="ru-RU" sz="1600" dirty="0"/>
              <a:t>и внедрение нового порядка оплаты труда специалистов, оказывающих государственную юридическую помощь. Согласно новому порядку оплаты труда работников </a:t>
            </a:r>
            <a:r>
              <a:rPr lang="ru-RU" sz="1600" dirty="0" err="1"/>
              <a:t>Госюрбюро</a:t>
            </a:r>
            <a:r>
              <a:rPr lang="ru-RU" sz="1600" dirty="0"/>
              <a:t> Ульяновской области, занятых в оказании бесплатной юридической помощи, заработная плата будет формироваться на основании достигнутых показателей, которые состоят из количества:</a:t>
            </a:r>
          </a:p>
          <a:p>
            <a:r>
              <a:rPr lang="ru-RU" sz="1600" dirty="0" smtClean="0"/>
              <a:t>оказанных </a:t>
            </a:r>
            <a:r>
              <a:rPr lang="ru-RU" sz="1600" dirty="0"/>
              <a:t>устных </a:t>
            </a:r>
            <a:r>
              <a:rPr lang="ru-RU" sz="1600" dirty="0" smtClean="0"/>
              <a:t>и письменных консультаций</a:t>
            </a:r>
            <a:r>
              <a:rPr lang="ru-RU" sz="1600" dirty="0"/>
              <a:t>;</a:t>
            </a:r>
          </a:p>
          <a:p>
            <a:r>
              <a:rPr lang="ru-RU" sz="1600" dirty="0" smtClean="0"/>
              <a:t>составленных </a:t>
            </a:r>
            <a:r>
              <a:rPr lang="ru-RU" sz="1600" dirty="0"/>
              <a:t>документов правового </a:t>
            </a:r>
            <a:r>
              <a:rPr lang="ru-RU" sz="1600" dirty="0" smtClean="0"/>
              <a:t>характера;</a:t>
            </a:r>
            <a:endParaRPr lang="ru-RU" sz="1600" dirty="0"/>
          </a:p>
          <a:p>
            <a:r>
              <a:rPr lang="ru-RU" sz="1600" dirty="0"/>
              <a:t>у</a:t>
            </a:r>
            <a:r>
              <a:rPr lang="ru-RU" sz="1600" dirty="0" smtClean="0"/>
              <a:t>частий в </a:t>
            </a:r>
            <a:r>
              <a:rPr lang="ru-RU" sz="1600" dirty="0"/>
              <a:t>судебных заседаний;</a:t>
            </a:r>
          </a:p>
          <a:p>
            <a:r>
              <a:rPr lang="ru-RU" sz="1600" dirty="0" smtClean="0"/>
              <a:t>проведённых </a:t>
            </a:r>
            <a:r>
              <a:rPr lang="ru-RU" sz="1600" dirty="0"/>
              <a:t>мероприятий по правовому просвещению</a:t>
            </a:r>
            <a:r>
              <a:rPr lang="ru-RU" sz="1600" dirty="0" smtClean="0"/>
              <a:t>.</a:t>
            </a:r>
            <a:endParaRPr lang="ru-RU" sz="1600" dirty="0"/>
          </a:p>
        </p:txBody>
      </p:sp>
    </p:spTree>
    <p:extLst>
      <p:ext uri="{BB962C8B-B14F-4D97-AF65-F5344CB8AC3E}">
        <p14:creationId xmlns:p14="http://schemas.microsoft.com/office/powerpoint/2010/main" val="200279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4100" y="2154621"/>
            <a:ext cx="9029700" cy="1881351"/>
          </a:xfrm>
        </p:spPr>
        <p:txBody>
          <a:bodyPr>
            <a:normAutofit/>
          </a:bodyPr>
          <a:lstStyle/>
          <a:p>
            <a:r>
              <a:rPr lang="ru-RU" sz="6600" dirty="0" smtClean="0"/>
              <a:t>Спасибо за внимание!</a:t>
            </a:r>
            <a:endParaRPr lang="ru-RU" sz="6600" dirty="0"/>
          </a:p>
        </p:txBody>
      </p:sp>
      <p:sp>
        <p:nvSpPr>
          <p:cNvPr id="3" name="Объект 2"/>
          <p:cNvSpPr>
            <a:spLocks noGrp="1"/>
          </p:cNvSpPr>
          <p:nvPr>
            <p:ph idx="1"/>
          </p:nvPr>
        </p:nvSpPr>
        <p:spPr>
          <a:xfrm>
            <a:off x="1562100" y="5580993"/>
            <a:ext cx="9791700" cy="595970"/>
          </a:xfrm>
        </p:spPr>
        <p:txBody>
          <a:bodyPr/>
          <a:lstStyle/>
          <a:p>
            <a:endParaRPr lang="ru-RU" dirty="0"/>
          </a:p>
        </p:txBody>
      </p:sp>
    </p:spTree>
    <p:extLst>
      <p:ext uri="{BB962C8B-B14F-4D97-AF65-F5344CB8AC3E}">
        <p14:creationId xmlns:p14="http://schemas.microsoft.com/office/powerpoint/2010/main" val="377536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2606566" y="365125"/>
            <a:ext cx="9122979" cy="1325563"/>
          </a:xfrm>
        </p:spPr>
        <p:txBody>
          <a:bodyPr rtlCol="0">
            <a:normAutofit fontScale="90000"/>
          </a:bodyPr>
          <a:lstStyle/>
          <a:p>
            <a:pPr algn="ctr" rtl="0"/>
            <a:r>
              <a:rPr lang="ru-RU" sz="3600" dirty="0" smtClean="0">
                <a:solidFill>
                  <a:schemeClr val="accent5"/>
                </a:solidFill>
              </a:rPr>
              <a:t>Государственное юридическое бюро – основной участник государственной системы бесплатной юридической помощи в Ульяновской области</a:t>
            </a:r>
            <a:endParaRPr lang="ru-RU" sz="3600" dirty="0">
              <a:solidFill>
                <a:schemeClr val="accent5"/>
              </a:solidFill>
            </a:endParaRPr>
          </a:p>
        </p:txBody>
      </p:sp>
      <p:sp>
        <p:nvSpPr>
          <p:cNvPr id="14" name="Объект 13"/>
          <p:cNvSpPr>
            <a:spLocks noGrp="1"/>
          </p:cNvSpPr>
          <p:nvPr>
            <p:ph idx="1"/>
          </p:nvPr>
        </p:nvSpPr>
        <p:spPr>
          <a:xfrm>
            <a:off x="2034862" y="2253803"/>
            <a:ext cx="9517487" cy="4237148"/>
          </a:xfrm>
        </p:spPr>
        <p:txBody>
          <a:bodyPr rtlCol="0">
            <a:normAutofit lnSpcReduction="10000"/>
          </a:bodyPr>
          <a:lstStyle/>
          <a:p>
            <a:pPr lvl="0" rtl="0"/>
            <a:r>
              <a:rPr lang="ru-RU" dirty="0" smtClean="0"/>
              <a:t>Штатная численность работников </a:t>
            </a:r>
            <a:r>
              <a:rPr lang="ru-RU" dirty="0" err="1"/>
              <a:t>Г</a:t>
            </a:r>
            <a:r>
              <a:rPr lang="ru-RU" dirty="0" err="1" smtClean="0"/>
              <a:t>осюрбюро</a:t>
            </a:r>
            <a:r>
              <a:rPr lang="ru-RU" dirty="0" smtClean="0"/>
              <a:t>, занятых в оказании бесплатной юридической помощи, составляет </a:t>
            </a:r>
            <a:r>
              <a:rPr lang="ru-RU" dirty="0"/>
              <a:t> </a:t>
            </a:r>
            <a:r>
              <a:rPr lang="ru-RU" dirty="0" smtClean="0"/>
              <a:t>  33 единицы.</a:t>
            </a:r>
          </a:p>
          <a:p>
            <a:pPr lvl="0" rtl="0"/>
            <a:r>
              <a:rPr lang="ru-RU" dirty="0" smtClean="0"/>
              <a:t>Рабочие места </a:t>
            </a:r>
            <a:r>
              <a:rPr lang="ru-RU" dirty="0" err="1" smtClean="0"/>
              <a:t>Госюрбюро</a:t>
            </a:r>
            <a:r>
              <a:rPr lang="ru-RU" dirty="0" smtClean="0"/>
              <a:t> созданы в каждом муниципальном районе области, а также в г. Ульяновске.</a:t>
            </a:r>
          </a:p>
          <a:p>
            <a:pPr lvl="0" rtl="0"/>
            <a:r>
              <a:rPr lang="ru-RU" dirty="0" smtClean="0"/>
              <a:t>Работники </a:t>
            </a:r>
            <a:r>
              <a:rPr lang="ru-RU" dirty="0" err="1" smtClean="0"/>
              <a:t>Госюрбюро</a:t>
            </a:r>
            <a:r>
              <a:rPr lang="ru-RU" dirty="0" smtClean="0"/>
              <a:t> оказывают весь спектр юридических услуг от устной консультации до представительства граждан в судах.</a:t>
            </a:r>
          </a:p>
          <a:p>
            <a:pPr lvl="0" rtl="0"/>
            <a:r>
              <a:rPr lang="ru-RU" dirty="0" smtClean="0"/>
              <a:t>Работники </a:t>
            </a:r>
            <a:r>
              <a:rPr lang="ru-RU" dirty="0" err="1" smtClean="0"/>
              <a:t>Госюрбюро</a:t>
            </a:r>
            <a:r>
              <a:rPr lang="ru-RU" dirty="0" smtClean="0"/>
              <a:t> принимают участие в мероприятиях, направленных на правовое просвещение населения.</a:t>
            </a:r>
            <a:endParaRPr lang="ru-RU" dirty="0"/>
          </a:p>
        </p:txBody>
      </p:sp>
      <p:pic>
        <p:nvPicPr>
          <p:cNvPr id="1026" name="Picture 2" descr="ÐÐ°ÑÑÐ¸Ð½ÐºÐ¸ Ð¿Ð¾ Ð·Ð°Ð¿ÑÐ¾ÑÑ ÐºÐ°ÑÑÐ¸Ð½ÐºÐ° ÑÐµÐ¼Ð¸Ð´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115452"/>
            <a:ext cx="1879286" cy="278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1490" y="365126"/>
            <a:ext cx="6792310" cy="759482"/>
          </a:xfrm>
        </p:spPr>
        <p:txBody>
          <a:bodyPr>
            <a:normAutofit fontScale="90000"/>
          </a:bodyPr>
          <a:lstStyle/>
          <a:p>
            <a:r>
              <a:rPr lang="ru-RU" dirty="0" smtClean="0"/>
              <a:t>Формы работы</a:t>
            </a:r>
            <a:endParaRPr lang="ru-RU" dirty="0"/>
          </a:p>
        </p:txBody>
      </p:sp>
      <p:sp>
        <p:nvSpPr>
          <p:cNvPr id="3" name="Объект 2"/>
          <p:cNvSpPr>
            <a:spLocks noGrp="1"/>
          </p:cNvSpPr>
          <p:nvPr>
            <p:ph idx="1"/>
          </p:nvPr>
        </p:nvSpPr>
        <p:spPr>
          <a:xfrm>
            <a:off x="1562100" y="1124608"/>
            <a:ext cx="9791700" cy="5469375"/>
          </a:xfrm>
        </p:spPr>
        <p:txBody>
          <a:bodyPr>
            <a:normAutofit/>
          </a:bodyPr>
          <a:lstStyle/>
          <a:p>
            <a:r>
              <a:rPr lang="ru-RU" dirty="0"/>
              <a:t>Непосредственный приём граждан и оказание юридической помощи</a:t>
            </a:r>
            <a:r>
              <a:rPr lang="ru-RU" dirty="0" smtClean="0"/>
              <a:t>;</a:t>
            </a:r>
          </a:p>
          <a:p>
            <a:endParaRPr lang="ru-RU" dirty="0"/>
          </a:p>
          <a:p>
            <a:endParaRPr lang="ru-RU" dirty="0" smtClean="0"/>
          </a:p>
          <a:p>
            <a:pPr marL="0" indent="0">
              <a:buNone/>
            </a:pPr>
            <a:endParaRPr lang="ru-RU" dirty="0" smtClean="0"/>
          </a:p>
          <a:p>
            <a:endParaRPr lang="ru-RU" dirty="0"/>
          </a:p>
          <a:p>
            <a:r>
              <a:rPr lang="ru-RU" dirty="0"/>
              <a:t>Создание аккаунтов в социальных сетях Одноклассники, </a:t>
            </a:r>
            <a:r>
              <a:rPr lang="ru-RU" dirty="0" err="1"/>
              <a:t>Вконтакте</a:t>
            </a:r>
            <a:r>
              <a:rPr lang="ru-RU" dirty="0"/>
              <a:t>, </a:t>
            </a:r>
            <a:r>
              <a:rPr lang="ru-RU" dirty="0" err="1" smtClean="0"/>
              <a:t>Фейсбук</a:t>
            </a:r>
            <a:r>
              <a:rPr lang="ru-RU" dirty="0" smtClean="0"/>
              <a:t> </a:t>
            </a:r>
            <a:r>
              <a:rPr lang="ru-RU" dirty="0"/>
              <a:t>с целью информирования населения о возможности получения бесплатной юридической помощи, консультирования граждан, информирования об изменениях законодательства, освещения наиболее часто встречающих ситуаций, правового просвещения</a:t>
            </a:r>
            <a:r>
              <a:rPr lang="ru-RU"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963" y="1652270"/>
            <a:ext cx="3271235" cy="232463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416" y="1652270"/>
            <a:ext cx="3915177" cy="2324637"/>
          </a:xfrm>
          <a:prstGeom prst="rect">
            <a:avLst/>
          </a:prstGeom>
        </p:spPr>
      </p:pic>
    </p:spTree>
    <p:extLst>
      <p:ext uri="{BB962C8B-B14F-4D97-AF65-F5344CB8AC3E}">
        <p14:creationId xmlns:p14="http://schemas.microsoft.com/office/powerpoint/2010/main" val="6686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4100" y="434038"/>
            <a:ext cx="9029700" cy="85636"/>
          </a:xfrm>
        </p:spPr>
        <p:txBody>
          <a:bodyPr>
            <a:normAutofit fontScale="90000"/>
          </a:bodyPr>
          <a:lstStyle/>
          <a:p>
            <a:endParaRPr lang="ru-RU" dirty="0"/>
          </a:p>
        </p:txBody>
      </p:sp>
      <p:sp>
        <p:nvSpPr>
          <p:cNvPr id="3" name="Объект 2"/>
          <p:cNvSpPr>
            <a:spLocks noGrp="1"/>
          </p:cNvSpPr>
          <p:nvPr>
            <p:ph idx="1"/>
          </p:nvPr>
        </p:nvSpPr>
        <p:spPr>
          <a:xfrm>
            <a:off x="875763" y="772732"/>
            <a:ext cx="10568189" cy="5494383"/>
          </a:xfrm>
        </p:spPr>
        <p:txBody>
          <a:bodyPr/>
          <a:lstStyle/>
          <a:p>
            <a:r>
              <a:rPr lang="ru-RU" dirty="0"/>
              <a:t>Сопровождение сайта </a:t>
            </a:r>
            <a:r>
              <a:rPr lang="en-US" dirty="0"/>
              <a:t> </a:t>
            </a:r>
            <a:r>
              <a:rPr lang="en-US" dirty="0" smtClean="0"/>
              <a:t>                                 </a:t>
            </a:r>
            <a:r>
              <a:rPr lang="ru-RU" dirty="0" err="1"/>
              <a:t>б</a:t>
            </a:r>
            <a:r>
              <a:rPr lang="ru-RU" dirty="0" err="1" smtClean="0"/>
              <a:t>есплатнаяюрпомощь.рф</a:t>
            </a:r>
            <a:r>
              <a:rPr lang="ru-RU" dirty="0" smtClean="0"/>
              <a:t>;</a:t>
            </a:r>
          </a:p>
          <a:p>
            <a:endParaRPr lang="ru-RU" dirty="0" smtClean="0"/>
          </a:p>
          <a:p>
            <a:endParaRPr lang="ru-RU" dirty="0"/>
          </a:p>
          <a:p>
            <a:pPr marL="0" indent="0">
              <a:buNone/>
            </a:pPr>
            <a:endParaRPr lang="ru-RU" dirty="0"/>
          </a:p>
          <a:p>
            <a:r>
              <a:rPr lang="ru-RU" dirty="0" smtClean="0"/>
              <a:t>Взаимодействие </a:t>
            </a:r>
            <a:r>
              <a:rPr lang="ru-RU" dirty="0"/>
              <a:t>со средствами массовой информации с целью информирования населения о возможности получения бесплатной юридической помощи</a:t>
            </a:r>
            <a:r>
              <a:rPr lang="ru-RU" dirty="0" smtClean="0"/>
              <a:t>;</a:t>
            </a:r>
          </a:p>
          <a:p>
            <a:pPr marL="0" indent="0">
              <a:buNone/>
            </a:pPr>
            <a:endParaRPr lang="ru-RU" dirty="0"/>
          </a:p>
          <a:p>
            <a:r>
              <a:rPr lang="ru-RU" dirty="0"/>
              <a:t>Работа телефонной «горячей линии» </a:t>
            </a:r>
            <a:r>
              <a:rPr lang="en-US" dirty="0" smtClean="0"/>
              <a:t>                                                     </a:t>
            </a:r>
            <a:r>
              <a:rPr lang="ru-RU" sz="4800" dirty="0" smtClean="0"/>
              <a:t>8-800-100-13-84 </a:t>
            </a:r>
            <a:endParaRPr lang="ru-RU" sz="4800" dirty="0"/>
          </a:p>
          <a:p>
            <a:endParaRPr lang="ru-RU" dirty="0"/>
          </a:p>
        </p:txBody>
      </p:sp>
      <p:pic>
        <p:nvPicPr>
          <p:cNvPr id="5" name="Рисунок 4"/>
          <p:cNvPicPr>
            <a:picLocks noChangeAspect="1"/>
          </p:cNvPicPr>
          <p:nvPr/>
        </p:nvPicPr>
        <p:blipFill>
          <a:blip r:embed="rId2"/>
          <a:stretch>
            <a:fillRect/>
          </a:stretch>
        </p:blipFill>
        <p:spPr>
          <a:xfrm>
            <a:off x="5745588" y="334851"/>
            <a:ext cx="5698364" cy="2702248"/>
          </a:xfrm>
          <a:prstGeom prst="rect">
            <a:avLst/>
          </a:prstGeom>
        </p:spPr>
      </p:pic>
      <p:pic>
        <p:nvPicPr>
          <p:cNvPr id="2052" name="Picture 4" descr="ÐÐ°ÑÑÐ¸Ð½ÐºÐ¸ Ð¿Ð¾ Ð·Ð°Ð¿ÑÐ¾ÑÑ ÑÐ¾ÑÐ¾ ÑÐµÐ»ÐµÑÐ¾Ð½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077" y="4148842"/>
            <a:ext cx="3706701" cy="255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95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186" y="365126"/>
            <a:ext cx="10735614" cy="562154"/>
          </a:xfrm>
        </p:spPr>
        <p:txBody>
          <a:bodyPr>
            <a:normAutofit fontScale="90000"/>
          </a:bodyPr>
          <a:lstStyle/>
          <a:p>
            <a:r>
              <a:rPr lang="ru-RU" dirty="0" smtClean="0"/>
              <a:t>Формы работы по правовому просвещению</a:t>
            </a:r>
            <a:endParaRPr lang="ru-RU" dirty="0"/>
          </a:p>
        </p:txBody>
      </p:sp>
      <p:sp>
        <p:nvSpPr>
          <p:cNvPr id="3" name="Объект 2"/>
          <p:cNvSpPr>
            <a:spLocks noGrp="1"/>
          </p:cNvSpPr>
          <p:nvPr>
            <p:ph idx="1"/>
          </p:nvPr>
        </p:nvSpPr>
        <p:spPr>
          <a:xfrm>
            <a:off x="399245" y="1030310"/>
            <a:ext cx="10954555" cy="5164428"/>
          </a:xfrm>
        </p:spPr>
        <p:txBody>
          <a:bodyPr>
            <a:normAutofit/>
          </a:bodyPr>
          <a:lstStyle/>
          <a:p>
            <a:r>
              <a:rPr lang="ru-RU" sz="2400" dirty="0"/>
              <a:t>Проведение форумов, семинаров, круглых столов </a:t>
            </a:r>
            <a:r>
              <a:rPr lang="ru-RU" sz="2400" dirty="0" smtClean="0"/>
              <a:t>на различные темы </a:t>
            </a:r>
            <a:r>
              <a:rPr lang="ru-RU" sz="2400" dirty="0"/>
              <a:t>с целью правового просвещения населения;</a:t>
            </a:r>
          </a:p>
          <a:p>
            <a:r>
              <a:rPr lang="ru-RU" sz="2400" dirty="0"/>
              <a:t>Участие в агитпоездах в сельские </a:t>
            </a:r>
            <a:r>
              <a:rPr lang="ru-RU" sz="2400" dirty="0" smtClean="0"/>
              <a:t>населённые </a:t>
            </a:r>
            <a:r>
              <a:rPr lang="ru-RU" sz="2400" dirty="0"/>
              <a:t>пункты в муниципальных образованиях области с целью оказания юридической помощи гражданам и информирования о возможности получения бесплатной юридической помощи;</a:t>
            </a:r>
          </a:p>
          <a:p>
            <a:r>
              <a:rPr lang="ru-RU" sz="2400" dirty="0"/>
              <a:t>Взаимодействие с общественными организациями (общество глухих, общество слепых, общество инвалидов, общество ветеранов ОВД, центры активного долголетия и т.д.);</a:t>
            </a:r>
          </a:p>
          <a:p>
            <a:r>
              <a:rPr lang="ru-RU" sz="2400" dirty="0"/>
              <a:t>Проведение уроков права в школах и средних </a:t>
            </a:r>
            <a:r>
              <a:rPr lang="ru-RU" sz="2400" dirty="0" smtClean="0"/>
              <a:t>                             профессиональных </a:t>
            </a:r>
            <a:r>
              <a:rPr lang="ru-RU" sz="2400" dirty="0"/>
              <a:t>учебных заведениях.</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291" y="3612524"/>
            <a:ext cx="4627808" cy="3084490"/>
          </a:xfrm>
          <a:prstGeom prst="rect">
            <a:avLst/>
          </a:prstGeom>
        </p:spPr>
      </p:pic>
    </p:spTree>
    <p:extLst>
      <p:ext uri="{BB962C8B-B14F-4D97-AF65-F5344CB8AC3E}">
        <p14:creationId xmlns:p14="http://schemas.microsoft.com/office/powerpoint/2010/main" val="16972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title="Макет заголовка и объектов с диаграммой"/>
          <p:cNvSpPr>
            <a:spLocks noGrp="1"/>
          </p:cNvSpPr>
          <p:nvPr>
            <p:ph type="title"/>
          </p:nvPr>
        </p:nvSpPr>
        <p:spPr/>
        <p:txBody>
          <a:bodyPr rtlCol="0">
            <a:normAutofit/>
          </a:bodyPr>
          <a:lstStyle/>
          <a:p>
            <a:pPr rtl="0"/>
            <a:r>
              <a:rPr lang="ru-RU" dirty="0" smtClean="0"/>
              <a:t>Показатели работы </a:t>
            </a:r>
            <a:r>
              <a:rPr lang="ru-RU" dirty="0" err="1" smtClean="0"/>
              <a:t>Госюрбюро</a:t>
            </a:r>
            <a:endParaRPr lang="ru-RU" dirty="0"/>
          </a:p>
        </p:txBody>
      </p:sp>
      <p:graphicFrame>
        <p:nvGraphicFramePr>
          <p:cNvPr id="6" name="Объект 5" descr="Гистограмма с группировкой, где показаны значения трех рядов для четырех категорий"/>
          <p:cNvGraphicFramePr>
            <a:graphicFrameLocks noGrp="1"/>
          </p:cNvGraphicFramePr>
          <p:nvPr>
            <p:ph idx="1"/>
            <p:extLst/>
          </p:nvPr>
        </p:nvGraphicFramePr>
        <p:xfrm>
          <a:off x="1562100" y="1429554"/>
          <a:ext cx="9791700" cy="50871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802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1825" y="365125"/>
            <a:ext cx="10271975" cy="1325563"/>
          </a:xfrm>
        </p:spPr>
        <p:txBody>
          <a:bodyPr/>
          <a:lstStyle/>
          <a:p>
            <a:pPr algn="ctr"/>
            <a:r>
              <a:rPr lang="ru-RU" dirty="0" smtClean="0"/>
              <a:t>Создание бренда</a:t>
            </a:r>
            <a:endParaRPr lang="ru-RU" dirty="0"/>
          </a:p>
        </p:txBody>
      </p:sp>
      <p:sp>
        <p:nvSpPr>
          <p:cNvPr id="3" name="Объект 2"/>
          <p:cNvSpPr>
            <a:spLocks noGrp="1"/>
          </p:cNvSpPr>
          <p:nvPr>
            <p:ph idx="1"/>
          </p:nvPr>
        </p:nvSpPr>
        <p:spPr/>
        <p:txBody>
          <a:bodyPr/>
          <a:lstStyle/>
          <a:p>
            <a:r>
              <a:rPr lang="ru-RU" dirty="0" smtClean="0"/>
              <a:t>Разработан и проходит стадию согласования бренд государственной юридической помощи</a:t>
            </a:r>
            <a:endParaRPr lang="ru-RU" dirty="0"/>
          </a:p>
        </p:txBody>
      </p:sp>
      <p:pic>
        <p:nvPicPr>
          <p:cNvPr id="4" name="Рисунок 3"/>
          <p:cNvPicPr>
            <a:picLocks noChangeAspect="1"/>
          </p:cNvPicPr>
          <p:nvPr/>
        </p:nvPicPr>
        <p:blipFill>
          <a:blip r:embed="rId2"/>
          <a:stretch>
            <a:fillRect/>
          </a:stretch>
        </p:blipFill>
        <p:spPr>
          <a:xfrm>
            <a:off x="2081152" y="3375181"/>
            <a:ext cx="3892217" cy="2448853"/>
          </a:xfrm>
          <a:prstGeom prst="rect">
            <a:avLst/>
          </a:prstGeom>
        </p:spPr>
      </p:pic>
      <p:pic>
        <p:nvPicPr>
          <p:cNvPr id="5" name="Рисунок 4"/>
          <p:cNvPicPr>
            <a:picLocks noChangeAspect="1"/>
          </p:cNvPicPr>
          <p:nvPr/>
        </p:nvPicPr>
        <p:blipFill>
          <a:blip r:embed="rId3"/>
          <a:stretch>
            <a:fillRect/>
          </a:stretch>
        </p:blipFill>
        <p:spPr>
          <a:xfrm>
            <a:off x="6899179" y="2887316"/>
            <a:ext cx="3528811" cy="3424584"/>
          </a:xfrm>
          <a:prstGeom prst="rect">
            <a:avLst/>
          </a:prstGeom>
        </p:spPr>
      </p:pic>
    </p:spTree>
    <p:extLst>
      <p:ext uri="{BB962C8B-B14F-4D97-AF65-F5344CB8AC3E}">
        <p14:creationId xmlns:p14="http://schemas.microsoft.com/office/powerpoint/2010/main" val="165759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5008" y="365125"/>
            <a:ext cx="10078792" cy="1325563"/>
          </a:xfrm>
        </p:spPr>
        <p:txBody>
          <a:bodyPr>
            <a:normAutofit fontScale="90000"/>
          </a:bodyPr>
          <a:lstStyle/>
          <a:p>
            <a:pPr algn="ctr"/>
            <a:r>
              <a:rPr lang="ru-RU" sz="3200" dirty="0" smtClean="0"/>
              <a:t>Закон Ульяновской области от 03.10.2012 № 131-ЗО </a:t>
            </a:r>
            <a:r>
              <a:rPr lang="ru-RU" sz="3200" dirty="0" smtClean="0"/>
              <a:t/>
            </a:r>
            <a:br>
              <a:rPr lang="ru-RU" sz="3200" dirty="0" smtClean="0"/>
            </a:br>
            <a:r>
              <a:rPr lang="ru-RU" sz="3200" dirty="0" smtClean="0"/>
              <a:t>«</a:t>
            </a:r>
            <a:r>
              <a:rPr lang="ru-RU" sz="3200" dirty="0" smtClean="0"/>
              <a:t>О бесплатной юридической помощи на территории Ульяновской области»</a:t>
            </a:r>
            <a:endParaRPr lang="ru-RU" sz="3200" dirty="0"/>
          </a:p>
        </p:txBody>
      </p:sp>
      <p:sp>
        <p:nvSpPr>
          <p:cNvPr id="3" name="Объект 2"/>
          <p:cNvSpPr>
            <a:spLocks noGrp="1"/>
          </p:cNvSpPr>
          <p:nvPr>
            <p:ph idx="1"/>
          </p:nvPr>
        </p:nvSpPr>
        <p:spPr>
          <a:xfrm>
            <a:off x="682580" y="1825625"/>
            <a:ext cx="10671220" cy="4669768"/>
          </a:xfrm>
        </p:spPr>
        <p:txBody>
          <a:bodyPr>
            <a:normAutofit fontScale="92500" lnSpcReduction="20000"/>
          </a:bodyPr>
          <a:lstStyle/>
          <a:p>
            <a:pPr marL="0" indent="0">
              <a:buNone/>
            </a:pPr>
            <a:r>
              <a:rPr lang="ru-RU" dirty="0"/>
              <a:t>Д</a:t>
            </a:r>
            <a:r>
              <a:rPr lang="ru-RU" dirty="0" smtClean="0"/>
              <a:t>обавлены </a:t>
            </a:r>
            <a:r>
              <a:rPr lang="ru-RU" dirty="0"/>
              <a:t>случаи, когда гражданам оказывается бесплатная юридическая помощь: </a:t>
            </a:r>
            <a:endParaRPr lang="ru-RU" dirty="0" smtClean="0"/>
          </a:p>
          <a:p>
            <a:pPr marL="0" indent="0">
              <a:buNone/>
            </a:pPr>
            <a:r>
              <a:rPr lang="ru-RU" dirty="0" smtClean="0"/>
              <a:t>по </a:t>
            </a:r>
            <a:r>
              <a:rPr lang="ru-RU" dirty="0"/>
              <a:t>всем вопросам ЖКК, </a:t>
            </a:r>
            <a:endParaRPr lang="ru-RU" dirty="0" smtClean="0"/>
          </a:p>
          <a:p>
            <a:pPr marL="0" indent="0">
              <a:buNone/>
            </a:pPr>
            <a:r>
              <a:rPr lang="ru-RU" dirty="0" smtClean="0"/>
              <a:t>по </a:t>
            </a:r>
            <a:r>
              <a:rPr lang="ru-RU" dirty="0"/>
              <a:t>вопросам возмещения вреда, причинённого ненадлежащим содержанием тротуаров и других мест, предназначенных для передвижения пешеходов, </a:t>
            </a:r>
            <a:endParaRPr lang="ru-RU" dirty="0" smtClean="0"/>
          </a:p>
          <a:p>
            <a:pPr marL="0" indent="0">
              <a:buNone/>
            </a:pPr>
            <a:r>
              <a:rPr lang="ru-RU" dirty="0" smtClean="0"/>
              <a:t>по </a:t>
            </a:r>
            <a:r>
              <a:rPr lang="ru-RU" dirty="0"/>
              <a:t>вопросам защиты прав потребителей. </a:t>
            </a:r>
            <a:endParaRPr lang="ru-RU" dirty="0" smtClean="0"/>
          </a:p>
          <a:p>
            <a:pPr marL="0" indent="0">
              <a:buNone/>
            </a:pPr>
            <a:r>
              <a:rPr lang="ru-RU" dirty="0" smtClean="0"/>
              <a:t>Бесплатная </a:t>
            </a:r>
            <a:r>
              <a:rPr lang="ru-RU" dirty="0"/>
              <a:t>юридическая помощь по указанным вопросам предоставляется всем категориям граждан, указанным как в Федеральном законе «О бесплатной юридической помощи в Российской Федерации», так и в региональном законе «О бесплатной юридической помощи на территории Ульяновской области». </a:t>
            </a:r>
            <a:endParaRPr lang="ru-RU" dirty="0" smtClean="0"/>
          </a:p>
          <a:p>
            <a:pPr marL="0" indent="0">
              <a:buNone/>
            </a:pPr>
            <a:r>
              <a:rPr lang="ru-RU" dirty="0"/>
              <a:t>П</a:t>
            </a:r>
            <a:r>
              <a:rPr lang="ru-RU" dirty="0" smtClean="0"/>
              <a:t>редоставляться </a:t>
            </a:r>
            <a:r>
              <a:rPr lang="ru-RU" dirty="0"/>
              <a:t>такая помощь может в полном объёме, то есть от консультации до представительства в суде. </a:t>
            </a:r>
          </a:p>
          <a:p>
            <a:endParaRPr lang="ru-RU" dirty="0"/>
          </a:p>
        </p:txBody>
      </p:sp>
    </p:spTree>
    <p:extLst>
      <p:ext uri="{BB962C8B-B14F-4D97-AF65-F5344CB8AC3E}">
        <p14:creationId xmlns:p14="http://schemas.microsoft.com/office/powerpoint/2010/main" val="411777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855" y="365125"/>
            <a:ext cx="10896117" cy="1325563"/>
          </a:xfrm>
        </p:spPr>
        <p:txBody>
          <a:bodyPr>
            <a:noAutofit/>
          </a:bodyPr>
          <a:lstStyle/>
          <a:p>
            <a:pPr algn="ctr"/>
            <a:r>
              <a:rPr lang="ru-RU" sz="3200" dirty="0"/>
              <a:t>Концепция развития государственной системы бесплатной юридической помощи в Ульяновской области на 2018-2024 </a:t>
            </a:r>
            <a:r>
              <a:rPr lang="ru-RU" sz="3200" dirty="0" smtClean="0"/>
              <a:t>годы</a:t>
            </a:r>
            <a:endParaRPr lang="ru-RU" sz="3200" dirty="0"/>
          </a:p>
        </p:txBody>
      </p:sp>
      <p:sp>
        <p:nvSpPr>
          <p:cNvPr id="3" name="Объект 2"/>
          <p:cNvSpPr>
            <a:spLocks noGrp="1"/>
          </p:cNvSpPr>
          <p:nvPr>
            <p:ph idx="1"/>
          </p:nvPr>
        </p:nvSpPr>
        <p:spPr>
          <a:xfrm>
            <a:off x="334851" y="1931831"/>
            <a:ext cx="11394694" cy="4784278"/>
          </a:xfrm>
        </p:spPr>
        <p:txBody>
          <a:bodyPr>
            <a:noAutofit/>
          </a:bodyPr>
          <a:lstStyle/>
          <a:p>
            <a:pPr marL="0" indent="0">
              <a:buNone/>
            </a:pP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редусматривает </a:t>
            </a:r>
            <a:r>
              <a:rPr lang="ru-RU" sz="2000" dirty="0">
                <a:latin typeface="Times New Roman" panose="02020603050405020304" pitchFamily="18" charset="0"/>
                <a:cs typeface="Times New Roman" panose="02020603050405020304" pitchFamily="18" charset="0"/>
              </a:rPr>
              <a:t>основные направления развития государственной системы бесплатной юридической помощи. К этим направлениям относятся:</a:t>
            </a:r>
          </a:p>
          <a:p>
            <a:r>
              <a:rPr lang="ru-RU" sz="2000" dirty="0" smtClean="0">
                <a:latin typeface="Times New Roman" panose="02020603050405020304" pitchFamily="18" charset="0"/>
                <a:cs typeface="Times New Roman" panose="02020603050405020304" pitchFamily="18" charset="0"/>
              </a:rPr>
              <a:t>совершенствование </a:t>
            </a:r>
            <a:r>
              <a:rPr lang="ru-RU" sz="2000" dirty="0">
                <a:latin typeface="Times New Roman" panose="02020603050405020304" pitchFamily="18" charset="0"/>
                <a:cs typeface="Times New Roman" panose="02020603050405020304" pitchFamily="18" charset="0"/>
              </a:rPr>
              <a:t>нормативно-правового регулирования в сфере оказания бесплатной юридической помощи;</a:t>
            </a:r>
          </a:p>
          <a:p>
            <a:r>
              <a:rPr lang="ru-RU" sz="2000" dirty="0" smtClean="0">
                <a:latin typeface="Times New Roman" panose="02020603050405020304" pitchFamily="18" charset="0"/>
                <a:cs typeface="Times New Roman" panose="02020603050405020304" pitchFamily="18" charset="0"/>
              </a:rPr>
              <a:t>разработка </a:t>
            </a:r>
            <a:r>
              <a:rPr lang="ru-RU" sz="2000" dirty="0">
                <a:latin typeface="Times New Roman" panose="02020603050405020304" pitchFamily="18" charset="0"/>
                <a:cs typeface="Times New Roman" panose="02020603050405020304" pitchFamily="18" charset="0"/>
              </a:rPr>
              <a:t>и внедрение стандартов оказания государственной юридической помощи;</a:t>
            </a:r>
          </a:p>
          <a:p>
            <a:r>
              <a:rPr lang="ru-RU" sz="2000" dirty="0" smtClean="0">
                <a:latin typeface="Times New Roman" panose="02020603050405020304" pitchFamily="18" charset="0"/>
                <a:cs typeface="Times New Roman" panose="02020603050405020304" pitchFamily="18" charset="0"/>
              </a:rPr>
              <a:t>информационное </a:t>
            </a:r>
            <a:r>
              <a:rPr lang="ru-RU" sz="2000" dirty="0">
                <a:latin typeface="Times New Roman" panose="02020603050405020304" pitchFamily="18" charset="0"/>
                <a:cs typeface="Times New Roman" panose="02020603050405020304" pitchFamily="18" charset="0"/>
              </a:rPr>
              <a:t>сопровождение;</a:t>
            </a:r>
          </a:p>
          <a:p>
            <a:r>
              <a:rPr lang="ru-RU" sz="2000" dirty="0" smtClean="0">
                <a:latin typeface="Times New Roman" panose="02020603050405020304" pitchFamily="18" charset="0"/>
                <a:cs typeface="Times New Roman" panose="02020603050405020304" pitchFamily="18" charset="0"/>
              </a:rPr>
              <a:t>внедрение </a:t>
            </a:r>
            <a:r>
              <a:rPr lang="ru-RU" sz="2000" dirty="0">
                <a:latin typeface="Times New Roman" panose="02020603050405020304" pitchFamily="18" charset="0"/>
                <a:cs typeface="Times New Roman" panose="02020603050405020304" pitchFamily="18" charset="0"/>
              </a:rPr>
              <a:t>в работу по оказанию государственной юридической помощи современных технологий;</a:t>
            </a:r>
          </a:p>
          <a:p>
            <a:r>
              <a:rPr lang="ru-RU" sz="2000" dirty="0" smtClean="0">
                <a:latin typeface="Times New Roman" panose="02020603050405020304" pitchFamily="18" charset="0"/>
                <a:cs typeface="Times New Roman" panose="02020603050405020304" pitchFamily="18" charset="0"/>
              </a:rPr>
              <a:t>оценка </a:t>
            </a:r>
            <a:r>
              <a:rPr lang="ru-RU" sz="2000" dirty="0">
                <a:latin typeface="Times New Roman" panose="02020603050405020304" pitchFamily="18" charset="0"/>
                <a:cs typeface="Times New Roman" panose="02020603050405020304" pitchFamily="18" charset="0"/>
              </a:rPr>
              <a:t>качества оказанной государственной юридической помощи;</a:t>
            </a:r>
          </a:p>
          <a:p>
            <a:r>
              <a:rPr lang="ru-RU" sz="2000" dirty="0" smtClean="0">
                <a:latin typeface="Times New Roman" panose="02020603050405020304" pitchFamily="18" charset="0"/>
                <a:cs typeface="Times New Roman" panose="02020603050405020304" pitchFamily="18" charset="0"/>
              </a:rPr>
              <a:t>информационно-методическое </a:t>
            </a:r>
            <a:r>
              <a:rPr lang="ru-RU" sz="2000" dirty="0">
                <a:latin typeface="Times New Roman" panose="02020603050405020304" pitchFamily="18" charset="0"/>
                <a:cs typeface="Times New Roman" panose="02020603050405020304" pitchFamily="18" charset="0"/>
              </a:rPr>
              <a:t>обеспечение системы государственной юридической помощи;</a:t>
            </a:r>
          </a:p>
          <a:p>
            <a:r>
              <a:rPr lang="ru-RU" sz="2000" dirty="0" smtClean="0">
                <a:latin typeface="Times New Roman" panose="02020603050405020304" pitchFamily="18" charset="0"/>
                <a:cs typeface="Times New Roman" panose="02020603050405020304" pitchFamily="18" charset="0"/>
              </a:rPr>
              <a:t>повышение </a:t>
            </a:r>
            <a:r>
              <a:rPr lang="ru-RU" sz="2000" dirty="0">
                <a:latin typeface="Times New Roman" panose="02020603050405020304" pitchFamily="18" charset="0"/>
                <a:cs typeface="Times New Roman" panose="02020603050405020304" pitchFamily="18" charset="0"/>
              </a:rPr>
              <a:t>профессионального уровня специалистов, занятых в оказании государственной юридической помощи;</a:t>
            </a:r>
          </a:p>
          <a:p>
            <a:r>
              <a:rPr lang="ru-RU" sz="2000" dirty="0" smtClean="0">
                <a:latin typeface="Times New Roman" panose="02020603050405020304" pitchFamily="18" charset="0"/>
                <a:cs typeface="Times New Roman" panose="02020603050405020304" pitchFamily="18" charset="0"/>
              </a:rPr>
              <a:t>взаимодействие </a:t>
            </a:r>
            <a:r>
              <a:rPr lang="ru-RU" sz="2000" dirty="0">
                <a:latin typeface="Times New Roman" panose="02020603050405020304" pitchFamily="18" charset="0"/>
                <a:cs typeface="Times New Roman" panose="02020603050405020304" pitchFamily="18" charset="0"/>
              </a:rPr>
              <a:t>участников государственной системы бесплатной юридической помощи с участниками негосударственной системы бесплатной юридической помощи, с организациями, учреждениями, предприятиями, а также с общественными организациями.</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7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Шаблон в оформлении «Облачный шкипер»">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955_TF03460508.potx" id="{5DFBD78C-123E-43C4-B1D8-C87BD0916EA4}" vid="{61EFFEBC-D632-4584-AAF5-CCDDDB22578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DEDD01B8-816B-49B7-8C81-03AB51D87C5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Слайды в оформлении «Облачный шкипер»</Template>
  <TotalTime>124</TotalTime>
  <Words>769</Words>
  <Application>Microsoft Office PowerPoint</Application>
  <PresentationFormat>Широкоэкранный</PresentationFormat>
  <Paragraphs>62</Paragraphs>
  <Slides>11</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Cambria</vt:lpstr>
      <vt:lpstr>Times New Roman</vt:lpstr>
      <vt:lpstr>Шаблон в оформлении «Облачный шкипер»</vt:lpstr>
      <vt:lpstr>Положительный опыт реализации Федерального закона  «О бесплатной юридической помощи  в Российской Федерации»  на территории Ульяновской области  в условиях цифровизации общества</vt:lpstr>
      <vt:lpstr>Государственное юридическое бюро – основной участник государственной системы бесплатной юридической помощи в Ульяновской области</vt:lpstr>
      <vt:lpstr>Формы работы</vt:lpstr>
      <vt:lpstr>Презентация PowerPoint</vt:lpstr>
      <vt:lpstr>Формы работы по правовому просвещению</vt:lpstr>
      <vt:lpstr>Показатели работы Госюрбюро</vt:lpstr>
      <vt:lpstr>Создание бренда</vt:lpstr>
      <vt:lpstr>Закон Ульяновской области от 03.10.2012 № 131-ЗО  «О бесплатной юридической помощи на территории Ульяновской области»</vt:lpstr>
      <vt:lpstr>Концепция развития государственной системы бесплатной юридической помощи в Ульяновской области на 2018-2024 годы</vt:lpstr>
      <vt:lpstr>Мероприятия, запланированные к проведению в рамках Концепции:</vt:lpstr>
      <vt:lpstr>Спасибо за внимание!</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Положительный опыт реализации Федерального закона «О бесплатной юридической помощи в Российской Федерации» на территории Ульяновской области в условиях цифровизации общества</dc:title>
  <dc:creator>Светлана</dc:creator>
  <cp:lastModifiedBy>Татьяна</cp:lastModifiedBy>
  <cp:revision>15</cp:revision>
  <dcterms:created xsi:type="dcterms:W3CDTF">2018-10-22T16:47:40Z</dcterms:created>
  <dcterms:modified xsi:type="dcterms:W3CDTF">2018-10-23T10:28:08Z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